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6" r:id="rId4"/>
    <p:sldId id="263" r:id="rId5"/>
    <p:sldId id="268" r:id="rId6"/>
    <p:sldId id="267" r:id="rId7"/>
    <p:sldId id="265" r:id="rId8"/>
    <p:sldId id="261" r:id="rId9"/>
    <p:sldId id="259" r:id="rId10"/>
    <p:sldId id="260" r:id="rId11"/>
    <p:sldId id="262" r:id="rId12"/>
    <p:sldId id="269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51" d="100"/>
          <a:sy n="51" d="100"/>
        </p:scale>
        <p:origin x="-1122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348406"/>
            <a:ext cx="10058400" cy="3566160"/>
          </a:xfrm>
        </p:spPr>
        <p:txBody>
          <a:bodyPr/>
          <a:lstStyle/>
          <a:p>
            <a:r>
              <a:rPr lang="ru-RU" dirty="0" smtClean="0"/>
              <a:t>Основы математической статистики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Непараметрические статистики</a:t>
            </a:r>
          </a:p>
          <a:p>
            <a:pPr algn="r"/>
            <a:r>
              <a:rPr lang="en-US" dirty="0" smtClean="0"/>
              <a:t>Q-</a:t>
            </a:r>
            <a:r>
              <a:rPr lang="ru-RU" dirty="0" smtClean="0"/>
              <a:t>Критерий Розенбаума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74023" y="6358442"/>
            <a:ext cx="496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err="1" smtClean="0"/>
              <a:t>В.Л.Стригин</a:t>
            </a:r>
            <a:r>
              <a:rPr lang="ru-RU" dirty="0" smtClean="0"/>
              <a:t>, </a:t>
            </a:r>
            <a:r>
              <a:rPr lang="ru-RU" dirty="0" err="1" smtClean="0"/>
              <a:t>Е.И.Чураев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42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Q-</a:t>
            </a:r>
            <a:r>
              <a:rPr lang="ru-RU" dirty="0"/>
              <a:t>Критерий Розенбаума</a:t>
            </a:r>
            <a:br>
              <a:rPr lang="ru-RU" dirty="0"/>
            </a:br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1065246" y="1477926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4003" t="14315" r="20574" b="28589"/>
          <a:stretch/>
        </p:blipFill>
        <p:spPr>
          <a:xfrm>
            <a:off x="3445044" y="1477926"/>
            <a:ext cx="8621486" cy="47026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" name="TextBox 19"/>
          <p:cNvSpPr txBox="1"/>
          <p:nvPr/>
        </p:nvSpPr>
        <p:spPr>
          <a:xfrm>
            <a:off x="186430" y="1227640"/>
            <a:ext cx="32363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Шаг</a:t>
            </a:r>
            <a:r>
              <a:rPr lang="en-US" b="1" dirty="0" smtClean="0"/>
              <a:t> </a:t>
            </a:r>
            <a:r>
              <a:rPr lang="ru-RU" b="1" dirty="0" smtClean="0"/>
              <a:t>5</a:t>
            </a:r>
          </a:p>
          <a:p>
            <a:endParaRPr lang="ru-RU" b="1" dirty="0" smtClean="0"/>
          </a:p>
          <a:p>
            <a:pPr algn="ctr"/>
            <a:r>
              <a:rPr lang="ru-RU" b="1" dirty="0" smtClean="0"/>
              <a:t>Определяем по таблице критических значений критические значения критерия Розенбаума при достоверности выборок с   99% (Р</a:t>
            </a:r>
            <a:r>
              <a:rPr lang="ru-RU" b="1" baseline="-25000" dirty="0" smtClean="0"/>
              <a:t>0,01</a:t>
            </a:r>
            <a:r>
              <a:rPr lang="ru-RU" b="1" dirty="0" smtClean="0"/>
              <a:t>) и </a:t>
            </a:r>
            <a:r>
              <a:rPr lang="ru-RU" b="1" dirty="0"/>
              <a:t>95% (</a:t>
            </a:r>
            <a:r>
              <a:rPr lang="ru-RU" b="1" dirty="0" smtClean="0"/>
              <a:t>Р</a:t>
            </a:r>
            <a:r>
              <a:rPr lang="ru-RU" b="1" baseline="-25000" dirty="0" smtClean="0"/>
              <a:t>0,05</a:t>
            </a:r>
            <a:r>
              <a:rPr lang="ru-RU" b="1" dirty="0" smtClean="0"/>
              <a:t>) достоверности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79453" y="4063249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</a:t>
            </a:r>
            <a:r>
              <a:rPr lang="en-US" b="1" baseline="-25000" dirty="0" smtClean="0"/>
              <a:t>1</a:t>
            </a:r>
            <a:r>
              <a:rPr lang="en-US" b="1" dirty="0" smtClean="0"/>
              <a:t>=n</a:t>
            </a:r>
            <a:r>
              <a:rPr lang="en-US" b="1" baseline="-25000" dirty="0" smtClean="0"/>
              <a:t>2</a:t>
            </a:r>
            <a:r>
              <a:rPr lang="en-US" b="1" dirty="0" smtClean="0"/>
              <a:t>=12</a:t>
            </a:r>
            <a:endParaRPr lang="ru-RU" b="1" dirty="0"/>
          </a:p>
        </p:txBody>
      </p:sp>
      <p:sp>
        <p:nvSpPr>
          <p:cNvPr id="7" name="Rectangle 6"/>
          <p:cNvSpPr/>
          <p:nvPr/>
        </p:nvSpPr>
        <p:spPr>
          <a:xfrm>
            <a:off x="1370022" y="5046552"/>
            <a:ext cx="869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</a:t>
            </a:r>
            <a:r>
              <a:rPr lang="ru-RU" b="1" baseline="-25000" dirty="0" smtClean="0"/>
              <a:t>0,01</a:t>
            </a:r>
            <a:r>
              <a:rPr lang="en-US" b="1" dirty="0" smtClean="0"/>
              <a:t>=9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23" name="Rectangle 22"/>
          <p:cNvSpPr/>
          <p:nvPr/>
        </p:nvSpPr>
        <p:spPr>
          <a:xfrm>
            <a:off x="1370022" y="4682867"/>
            <a:ext cx="869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Р</a:t>
            </a:r>
            <a:r>
              <a:rPr lang="ru-RU" b="1" baseline="-25000" dirty="0" smtClean="0"/>
              <a:t>0,0</a:t>
            </a:r>
            <a:r>
              <a:rPr lang="en-US" b="1" baseline="-25000" dirty="0" smtClean="0"/>
              <a:t>5</a:t>
            </a:r>
            <a:r>
              <a:rPr lang="en-US" b="1" dirty="0" smtClean="0"/>
              <a:t>=6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8" name="Oval 7"/>
          <p:cNvSpPr/>
          <p:nvPr/>
        </p:nvSpPr>
        <p:spPr>
          <a:xfrm>
            <a:off x="4161452" y="3067863"/>
            <a:ext cx="186612" cy="186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Oval 24"/>
          <p:cNvSpPr/>
          <p:nvPr/>
        </p:nvSpPr>
        <p:spPr>
          <a:xfrm>
            <a:off x="8242039" y="3067863"/>
            <a:ext cx="186612" cy="186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9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6" grpId="0"/>
      <p:bldP spid="7" grpId="0"/>
      <p:bldP spid="23" grpId="0"/>
      <p:bldP spid="8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Q-</a:t>
            </a:r>
            <a:r>
              <a:rPr lang="ru-RU" dirty="0"/>
              <a:t>Критерий Розенбаума</a:t>
            </a:r>
            <a:br>
              <a:rPr lang="ru-RU" dirty="0"/>
            </a:br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1065246" y="1477926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Group 3"/>
          <p:cNvGrpSpPr/>
          <p:nvPr/>
        </p:nvGrpSpPr>
        <p:grpSpPr>
          <a:xfrm>
            <a:off x="-2135018" y="1830968"/>
            <a:ext cx="16522996" cy="893133"/>
            <a:chOff x="-2135018" y="1830968"/>
            <a:chExt cx="16522996" cy="893133"/>
          </a:xfrm>
        </p:grpSpPr>
        <p:grpSp>
          <p:nvGrpSpPr>
            <p:cNvPr id="38" name="Group 37"/>
            <p:cNvGrpSpPr/>
            <p:nvPr/>
          </p:nvGrpSpPr>
          <p:grpSpPr>
            <a:xfrm>
              <a:off x="-2135018" y="1830968"/>
              <a:ext cx="16522996" cy="893133"/>
              <a:chOff x="-2167052" y="4369980"/>
              <a:chExt cx="16522996" cy="893133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1065246" y="4816549"/>
                <a:ext cx="1009043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Arc 31"/>
              <p:cNvSpPr/>
              <p:nvPr/>
            </p:nvSpPr>
            <p:spPr>
              <a:xfrm>
                <a:off x="-2167052" y="4465673"/>
                <a:ext cx="6464595" cy="701749"/>
              </a:xfrm>
              <a:prstGeom prst="arc">
                <a:avLst>
                  <a:gd name="adj1" fmla="val 16200000"/>
                  <a:gd name="adj2" fmla="val 2158952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Arc 35"/>
              <p:cNvSpPr/>
              <p:nvPr/>
            </p:nvSpPr>
            <p:spPr>
              <a:xfrm flipH="1">
                <a:off x="7891349" y="4465673"/>
                <a:ext cx="6464595" cy="701749"/>
              </a:xfrm>
              <a:prstGeom prst="arc">
                <a:avLst>
                  <a:gd name="adj1" fmla="val 16200000"/>
                  <a:gd name="adj2" fmla="val 2158952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Arc 32"/>
              <p:cNvSpPr/>
              <p:nvPr/>
            </p:nvSpPr>
            <p:spPr>
              <a:xfrm>
                <a:off x="4469655" y="4369980"/>
                <a:ext cx="3421694" cy="893133"/>
              </a:xfrm>
              <a:prstGeom prst="arc">
                <a:avLst>
                  <a:gd name="adj1" fmla="val 15339040"/>
                  <a:gd name="adj2" fmla="val 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Arc 36"/>
              <p:cNvSpPr/>
              <p:nvPr/>
            </p:nvSpPr>
            <p:spPr>
              <a:xfrm flipH="1">
                <a:off x="4297543" y="4369980"/>
                <a:ext cx="3421694" cy="893133"/>
              </a:xfrm>
              <a:prstGeom prst="arc">
                <a:avLst>
                  <a:gd name="adj1" fmla="val 14975403"/>
                  <a:gd name="adj2" fmla="val 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4106759" y="2259078"/>
              <a:ext cx="577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en-US" baseline="-25000" dirty="0" smtClean="0"/>
                <a:t>0,05</a:t>
              </a:r>
              <a:endParaRPr lang="ru-RU" baseline="-25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731860" y="2255162"/>
              <a:ext cx="577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en-US" baseline="-25000" dirty="0" smtClean="0"/>
                <a:t>0,01</a:t>
              </a:r>
              <a:endParaRPr lang="ru-RU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103992" y="2251243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0</a:t>
              </a:r>
              <a:endParaRPr lang="ru-RU" baseline="-25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901202" y="2251243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1</a:t>
              </a:r>
              <a:endParaRPr lang="ru-RU" baseline="-25000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7783704" y="180640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9</a:t>
            </a:r>
            <a:endParaRPr lang="ru-RU" sz="24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127130" y="183270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6</a:t>
            </a:r>
            <a:endParaRPr lang="ru-RU" sz="240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2070432" y="18849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</a:t>
            </a:r>
            <a:endParaRPr lang="ru-RU" sz="2400" baseline="-250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37939" y="3307147"/>
            <a:ext cx="88826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Исходя из полученных данных делаем вывод, что гипотеза Н1 </a:t>
            </a:r>
          </a:p>
          <a:p>
            <a:pPr algn="ctr"/>
            <a:r>
              <a:rPr lang="ru-RU" sz="2400" dirty="0" smtClean="0"/>
              <a:t>несостоятельна и достоверных различий в результатах ЕГЭ 11 «А» </a:t>
            </a:r>
          </a:p>
          <a:p>
            <a:pPr algn="ctr"/>
            <a:r>
              <a:rPr lang="ru-RU" sz="2400" dirty="0" smtClean="0"/>
              <a:t>и 11 «Б» классов нет.</a:t>
            </a:r>
            <a:endParaRPr lang="ru-RU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278826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5246" y="1477926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581388" y="1647301"/>
            <a:ext cx="10993304" cy="151124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defTabSz="914400">
              <a:lnSpc>
                <a:spcPct val="85000"/>
              </a:lnSpc>
              <a:spcBef>
                <a:spcPct val="0"/>
              </a:spcBef>
            </a:pPr>
            <a:r>
              <a:rPr lang="ru-RU" sz="5400" spc="-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Необобщённые данные –</a:t>
            </a:r>
          </a:p>
          <a:p>
            <a:pPr algn="ctr" defTabSz="914400">
              <a:lnSpc>
                <a:spcPct val="85000"/>
              </a:lnSpc>
              <a:spcBef>
                <a:spcPct val="0"/>
              </a:spcBef>
            </a:pPr>
            <a:r>
              <a:rPr lang="ru-RU" sz="5400" spc="-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не более чем сплетня.</a:t>
            </a:r>
            <a:endParaRPr lang="ru-RU" sz="54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261091" y="4066765"/>
            <a:ext cx="2748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/>
              <a:t>постулат </a:t>
            </a:r>
            <a:r>
              <a:rPr lang="ru-RU" sz="2400" i="1" dirty="0" err="1" smtClean="0"/>
              <a:t>Пирсига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30643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6618" y="1647301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581388" y="1647301"/>
            <a:ext cx="10993304" cy="221137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defTabSz="914400">
              <a:lnSpc>
                <a:spcPct val="85000"/>
              </a:lnSpc>
              <a:spcBef>
                <a:spcPct val="0"/>
              </a:spcBef>
            </a:pPr>
            <a:r>
              <a:rPr lang="ru-RU" sz="54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Моя статистика – это факты, </a:t>
            </a:r>
            <a:endParaRPr lang="en-US" sz="54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85000"/>
              </a:lnSpc>
              <a:spcBef>
                <a:spcPct val="0"/>
              </a:spcBef>
            </a:pPr>
            <a:r>
              <a:rPr lang="ru-RU" sz="54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а ваши факты – всего лишь </a:t>
            </a:r>
            <a:r>
              <a:rPr lang="ru-RU" sz="5400" spc="-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статистика</a:t>
            </a:r>
            <a:r>
              <a:rPr lang="en-US" sz="5400" spc="-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.</a:t>
            </a:r>
            <a:endParaRPr lang="ru-RU" sz="54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61091" y="4066765"/>
            <a:ext cx="2536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/>
              <a:t>Джонатан </a:t>
            </a:r>
            <a:r>
              <a:rPr lang="ru-RU" sz="2400" i="1" dirty="0" err="1"/>
              <a:t>Линн</a:t>
            </a:r>
            <a:r>
              <a:rPr lang="ru-RU" sz="2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38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981" y="1737360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/>
              <a:t>П</a:t>
            </a:r>
            <a:r>
              <a:rPr lang="ru-RU" dirty="0" smtClean="0"/>
              <a:t>роверка </a:t>
            </a:r>
            <a:r>
              <a:rPr lang="ru-RU" dirty="0"/>
              <a:t>статистических гипотез</a:t>
            </a:r>
            <a:br>
              <a:rPr lang="ru-RU" dirty="0"/>
            </a:br>
            <a:endParaRPr lang="ru-RU" dirty="0"/>
          </a:p>
        </p:txBody>
      </p:sp>
      <p:grpSp>
        <p:nvGrpSpPr>
          <p:cNvPr id="34" name="Group 33"/>
          <p:cNvGrpSpPr/>
          <p:nvPr/>
        </p:nvGrpSpPr>
        <p:grpSpPr>
          <a:xfrm>
            <a:off x="1297670" y="1534740"/>
            <a:ext cx="9920695" cy="1846659"/>
            <a:chOff x="1297670" y="1432107"/>
            <a:chExt cx="9920695" cy="1846659"/>
          </a:xfrm>
        </p:grpSpPr>
        <p:sp>
          <p:nvSpPr>
            <p:cNvPr id="33" name="TextBox 32"/>
            <p:cNvSpPr txBox="1"/>
            <p:nvPr/>
          </p:nvSpPr>
          <p:spPr>
            <a:xfrm>
              <a:off x="1297670" y="1955327"/>
              <a:ext cx="99206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/>
                <a:t>H</a:t>
              </a:r>
              <a:r>
                <a:rPr lang="ru-RU" sz="2800" baseline="-25000" dirty="0"/>
                <a:t>0</a:t>
              </a:r>
              <a:r>
                <a:rPr lang="ru-RU" sz="2800" dirty="0" smtClean="0"/>
                <a:t>: </a:t>
              </a:r>
              <a:r>
                <a:rPr lang="ru-RU" sz="2400" dirty="0" smtClean="0"/>
                <a:t>между </a:t>
              </a:r>
              <a:r>
                <a:rPr lang="ru-RU" sz="2400" dirty="0"/>
                <a:t>двумя генеральными совокупностями нет </a:t>
              </a:r>
              <a:r>
                <a:rPr lang="ru-RU" sz="2400" dirty="0" smtClean="0"/>
                <a:t>значимых </a:t>
              </a:r>
              <a:r>
                <a:rPr lang="ru-RU" sz="2400" dirty="0"/>
                <a:t>различий</a:t>
              </a:r>
              <a:r>
                <a:rPr lang="ru-RU" sz="2400" dirty="0" smtClean="0"/>
                <a:t>.</a:t>
              </a:r>
            </a:p>
            <a:p>
              <a:r>
                <a:rPr lang="ru-RU" sz="2800" dirty="0" smtClean="0"/>
                <a:t>H</a:t>
              </a:r>
              <a:r>
                <a:rPr lang="ru-RU" sz="2800" baseline="-25000" dirty="0" smtClean="0"/>
                <a:t>1</a:t>
              </a:r>
              <a:r>
                <a:rPr lang="ru-RU" sz="2800" dirty="0"/>
                <a:t>: </a:t>
              </a:r>
              <a:r>
                <a:rPr lang="ru-RU" sz="2400" dirty="0"/>
                <a:t>между двумя генеральными совокупностями имеются </a:t>
              </a:r>
              <a:r>
                <a:rPr lang="ru-RU" sz="2400" dirty="0" smtClean="0"/>
                <a:t>значимые </a:t>
              </a:r>
              <a:r>
                <a:rPr lang="ru-RU" sz="2400" dirty="0"/>
                <a:t>различия.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032028" y="1432107"/>
              <a:ext cx="41889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Альтернативные гипотезы</a:t>
              </a:r>
              <a:endParaRPr lang="ru-RU" sz="2800" baseline="-250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-2135018" y="3569529"/>
            <a:ext cx="16522996" cy="1748478"/>
            <a:chOff x="-2135018" y="3466896"/>
            <a:chExt cx="16522996" cy="1748478"/>
          </a:xfrm>
        </p:grpSpPr>
        <p:grpSp>
          <p:nvGrpSpPr>
            <p:cNvPr id="36" name="Group 35"/>
            <p:cNvGrpSpPr/>
            <p:nvPr/>
          </p:nvGrpSpPr>
          <p:grpSpPr>
            <a:xfrm>
              <a:off x="-2135018" y="4322241"/>
              <a:ext cx="16522996" cy="893133"/>
              <a:chOff x="-2135018" y="1830968"/>
              <a:chExt cx="16522996" cy="893133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-2135018" y="1830968"/>
                <a:ext cx="16522996" cy="893133"/>
                <a:chOff x="-2167052" y="4369980"/>
                <a:chExt cx="16522996" cy="893133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>
                  <a:off x="1065246" y="4816549"/>
                  <a:ext cx="1009043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Arc 44"/>
                <p:cNvSpPr/>
                <p:nvPr/>
              </p:nvSpPr>
              <p:spPr>
                <a:xfrm>
                  <a:off x="-2167052" y="4465673"/>
                  <a:ext cx="6464595" cy="701749"/>
                </a:xfrm>
                <a:prstGeom prst="arc">
                  <a:avLst>
                    <a:gd name="adj1" fmla="val 16200000"/>
                    <a:gd name="adj2" fmla="val 2158952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6" name="Arc 45"/>
                <p:cNvSpPr/>
                <p:nvPr/>
              </p:nvSpPr>
              <p:spPr>
                <a:xfrm flipH="1">
                  <a:off x="7891349" y="4465673"/>
                  <a:ext cx="6464595" cy="701749"/>
                </a:xfrm>
                <a:prstGeom prst="arc">
                  <a:avLst>
                    <a:gd name="adj1" fmla="val 16200000"/>
                    <a:gd name="adj2" fmla="val 2158952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7" name="Arc 46"/>
                <p:cNvSpPr/>
                <p:nvPr/>
              </p:nvSpPr>
              <p:spPr>
                <a:xfrm>
                  <a:off x="4469655" y="4369980"/>
                  <a:ext cx="3421694" cy="893133"/>
                </a:xfrm>
                <a:prstGeom prst="arc">
                  <a:avLst>
                    <a:gd name="adj1" fmla="val 15339040"/>
                    <a:gd name="adj2" fmla="val 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8" name="Arc 47"/>
                <p:cNvSpPr/>
                <p:nvPr/>
              </p:nvSpPr>
              <p:spPr>
                <a:xfrm flipH="1">
                  <a:off x="4297543" y="4369980"/>
                  <a:ext cx="3421694" cy="893133"/>
                </a:xfrm>
                <a:prstGeom prst="arc">
                  <a:avLst>
                    <a:gd name="adj1" fmla="val 14975403"/>
                    <a:gd name="adj2" fmla="val 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40" name="TextBox 39"/>
              <p:cNvSpPr txBox="1"/>
              <p:nvPr/>
            </p:nvSpPr>
            <p:spPr>
              <a:xfrm>
                <a:off x="4106759" y="2259078"/>
                <a:ext cx="5774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n-US" baseline="-25000" dirty="0" smtClean="0"/>
                  <a:t>0,05</a:t>
                </a:r>
                <a:endParaRPr lang="ru-RU" baseline="-25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7731860" y="2255162"/>
                <a:ext cx="5774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</a:t>
                </a:r>
                <a:r>
                  <a:rPr lang="en-US" baseline="-25000" dirty="0" smtClean="0"/>
                  <a:t>0,01</a:t>
                </a:r>
                <a:endParaRPr lang="ru-RU" baseline="-250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103992" y="2251243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</a:t>
                </a:r>
                <a:r>
                  <a:rPr lang="en-US" baseline="-25000" dirty="0" smtClean="0"/>
                  <a:t>0</a:t>
                </a:r>
                <a:endParaRPr lang="ru-RU" baseline="-25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9901202" y="2251243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</a:t>
                </a:r>
                <a:r>
                  <a:rPr lang="en-US" baseline="-25000" dirty="0" smtClean="0"/>
                  <a:t>1</a:t>
                </a:r>
                <a:endParaRPr lang="ru-RU" baseline="-25000" dirty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2889466" y="3466896"/>
              <a:ext cx="67371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Зоны значимости статистической гипотезы</a:t>
              </a:r>
              <a:endParaRPr lang="ru-RU" sz="2800" baseline="-250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329577" y="5214627"/>
            <a:ext cx="3593808" cy="646618"/>
            <a:chOff x="4329577" y="5111994"/>
            <a:chExt cx="3593808" cy="646618"/>
          </a:xfrm>
        </p:grpSpPr>
        <p:sp>
          <p:nvSpPr>
            <p:cNvPr id="50" name="Right Brace 49"/>
            <p:cNvSpPr/>
            <p:nvPr/>
          </p:nvSpPr>
          <p:spPr>
            <a:xfrm rot="5400000" flipV="1">
              <a:off x="6012954" y="3428617"/>
              <a:ext cx="227054" cy="3593808"/>
            </a:xfrm>
            <a:prstGeom prst="rightBrac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741325" y="5358502"/>
              <a:ext cx="27703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 smtClean="0">
                  <a:latin typeface="+mj-lt"/>
                </a:rPr>
                <a:t>Зона неопределённости</a:t>
              </a:r>
              <a:endParaRPr lang="ru-RU" sz="20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145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981" y="1737360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Непараметрические статистики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3792439" y="1737360"/>
            <a:ext cx="4931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Непараметрические критерии</a:t>
            </a:r>
            <a:endParaRPr lang="ru-RU" sz="2800" b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1167040" y="3610518"/>
            <a:ext cx="99206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+mj-lt"/>
              </a:rPr>
              <a:t>Оба </a:t>
            </a:r>
            <a:r>
              <a:rPr lang="ru-RU" sz="2400" dirty="0">
                <a:latin typeface="+mj-lt"/>
              </a:rPr>
              <a:t>критерия </a:t>
            </a:r>
            <a:r>
              <a:rPr lang="ru-RU" sz="2400" dirty="0" smtClean="0">
                <a:latin typeface="+mj-lt"/>
              </a:rPr>
              <a:t>используются </a:t>
            </a:r>
            <a:r>
              <a:rPr lang="ru-RU" sz="2400" dirty="0" smtClean="0">
                <a:latin typeface="+mj-lt"/>
              </a:rPr>
              <a:t>для </a:t>
            </a:r>
            <a:r>
              <a:rPr lang="ru-RU" sz="2400" dirty="0">
                <a:latin typeface="+mj-lt"/>
              </a:rPr>
              <a:t>оценки различий между двумя независимыми выборками по уровню какого-либо признака, измеренного количественно. Позволяет выявлять различия в значении параметра между малыми выборками.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1681381" y="2478547"/>
            <a:ext cx="8892013" cy="523220"/>
            <a:chOff x="1866508" y="2091399"/>
            <a:chExt cx="8892013" cy="523220"/>
          </a:xfrm>
        </p:grpSpPr>
        <p:sp>
          <p:nvSpPr>
            <p:cNvPr id="54" name="TextBox 53"/>
            <p:cNvSpPr txBox="1"/>
            <p:nvPr/>
          </p:nvSpPr>
          <p:spPr>
            <a:xfrm>
              <a:off x="1866508" y="2091399"/>
              <a:ext cx="39750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Q</a:t>
              </a:r>
              <a:r>
                <a:rPr lang="ru-RU" sz="2800" dirty="0" smtClean="0"/>
                <a:t>-критерий Розенбаума</a:t>
              </a:r>
              <a:endParaRPr lang="ru-RU" sz="2400" dirty="0">
                <a:latin typeface="+mj-lt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585134" y="2091399"/>
              <a:ext cx="417338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000000"/>
                  </a:solidFill>
                </a:rPr>
                <a:t>U</a:t>
              </a:r>
              <a:r>
                <a:rPr lang="ru-RU" sz="2800" dirty="0">
                  <a:solidFill>
                    <a:srgbClr val="000000"/>
                  </a:solidFill>
                </a:rPr>
                <a:t>-критерий Манна-Уитни 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5126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981" y="1737360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Непараметрические статистики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3455024" y="1737360"/>
            <a:ext cx="5344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Непараметрические корреляции</a:t>
            </a:r>
            <a:endParaRPr lang="ru-RU" sz="2800" b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1166131" y="3390796"/>
            <a:ext cx="99206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+mj-lt"/>
              </a:rPr>
              <a:t>Этот </a:t>
            </a:r>
            <a:r>
              <a:rPr lang="ru-RU" sz="2400" dirty="0">
                <a:latin typeface="+mj-lt"/>
              </a:rPr>
              <a:t>непараметрический </a:t>
            </a:r>
            <a:r>
              <a:rPr lang="ru-RU" sz="2400" dirty="0" smtClean="0">
                <a:latin typeface="+mj-lt"/>
              </a:rPr>
              <a:t>метод используется </a:t>
            </a:r>
            <a:r>
              <a:rPr lang="ru-RU" sz="2400" dirty="0">
                <a:latin typeface="+mj-lt"/>
              </a:rPr>
              <a:t>с целью статистического изучения связи между явлениями. В этом случае определяется фактическая степень параллелизма между двумя количественными рядами изучаемых признаков и </a:t>
            </a:r>
            <a:r>
              <a:rPr lang="ru-RU" sz="2400" dirty="0" smtClean="0">
                <a:latin typeface="+mj-lt"/>
              </a:rPr>
              <a:t>даётся </a:t>
            </a:r>
            <a:r>
              <a:rPr lang="ru-RU" sz="2400" dirty="0">
                <a:latin typeface="+mj-lt"/>
              </a:rPr>
              <a:t>оценка тесноты установленной связи с помощью количественно выраженного </a:t>
            </a:r>
            <a:r>
              <a:rPr lang="ru-RU" sz="2400" dirty="0" smtClean="0">
                <a:latin typeface="+mj-lt"/>
              </a:rPr>
              <a:t>коэффициента.</a:t>
            </a:r>
            <a:endParaRPr lang="ru-RU" sz="2400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138962" y="2564078"/>
            <a:ext cx="3975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</a:t>
            </a:r>
            <a:r>
              <a:rPr lang="ru-RU" sz="2800" dirty="0" smtClean="0"/>
              <a:t>-корреляция Спирмена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18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981" y="1737360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249680" y="4390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/>
              <a:t>Q-</a:t>
            </a:r>
            <a:r>
              <a:rPr lang="ru-RU" dirty="0" smtClean="0"/>
              <a:t>Критерий Розенбаума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901557" y="1889760"/>
            <a:ext cx="8712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Отличаются ли результаты ЕГЭ по математике в двух классах 11 «А» и 11 «Б»</a:t>
            </a:r>
            <a:endParaRPr lang="ru-RU" sz="2400" dirty="0"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507" y="3201604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751" y="3202214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615" y="3201604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129" y="3342693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753" y="3195994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735" y="3342693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71" y="3481099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633" y="3346512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653" y="3478449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215" y="3577138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079" y="3574425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527" y="3574425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" name="TextBox 23"/>
          <p:cNvSpPr txBox="1"/>
          <p:nvPr/>
        </p:nvSpPr>
        <p:spPr>
          <a:xfrm>
            <a:off x="2453474" y="4720196"/>
            <a:ext cx="142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</a:t>
            </a:r>
            <a:r>
              <a:rPr lang="ru-RU" dirty="0" smtClean="0"/>
              <a:t>«А» класс</a:t>
            </a:r>
            <a:endParaRPr lang="ru-RU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655" y="3188117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139" y="3188117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397" y="3309075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171" y="3201655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915" y="3309075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865" y="3214095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159" y="3430033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431" y="3309075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851" y="3430033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307" y="3578886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508" y="3568439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678" y="3566446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/>
          <p:cNvSpPr txBox="1"/>
          <p:nvPr/>
        </p:nvSpPr>
        <p:spPr>
          <a:xfrm>
            <a:off x="8192262" y="4672650"/>
            <a:ext cx="142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</a:t>
            </a:r>
            <a:r>
              <a:rPr lang="ru-RU" dirty="0" smtClean="0"/>
              <a:t>«Б» класс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5726129" y="3214095"/>
            <a:ext cx="1005403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800" dirty="0" smtClean="0">
                <a:solidFill>
                  <a:srgbClr val="FF0000"/>
                </a:solidFill>
              </a:rPr>
              <a:t>?</a:t>
            </a:r>
            <a:endParaRPr lang="ru-RU" sz="13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32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981" y="1737360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Q-</a:t>
            </a:r>
            <a:r>
              <a:rPr lang="ru-RU" dirty="0"/>
              <a:t>Критерий Розенбаума</a:t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065" y="1837740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14" y="2004606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549" y="1837740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807" y="1958698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581" y="1851278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325" y="1958698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275" y="1863718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569" y="2079656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4841" y="1958698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261" y="2079656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258" y="2005216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122" y="2004606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636" y="2145695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260" y="1998996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42" y="2145695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878" y="2284101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140" y="2149514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160" y="2281451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722" y="2380140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86" y="2377427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034" y="2377427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717" y="2228509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9918" y="2218062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088" y="2216069"/>
            <a:ext cx="506511" cy="1043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9" name="TextBox 28"/>
          <p:cNvSpPr txBox="1"/>
          <p:nvPr/>
        </p:nvSpPr>
        <p:spPr>
          <a:xfrm>
            <a:off x="1043981" y="3523198"/>
            <a:ext cx="142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</a:t>
            </a:r>
            <a:r>
              <a:rPr lang="ru-RU" dirty="0" smtClean="0"/>
              <a:t>«А» класс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9404672" y="3322273"/>
            <a:ext cx="142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</a:t>
            </a:r>
            <a:r>
              <a:rPr lang="ru-RU" dirty="0" smtClean="0"/>
              <a:t>«Б» класс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672786" y="2547179"/>
            <a:ext cx="4864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Шаг 1. Формулируем гипотезы</a:t>
            </a:r>
            <a:endParaRPr lang="ru-RU" sz="28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12555" y="4257492"/>
            <a:ext cx="5165966" cy="14055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Н</a:t>
            </a:r>
            <a:r>
              <a:rPr lang="ru-RU" sz="2400" b="1" baseline="-25000" dirty="0" smtClean="0"/>
              <a:t>0</a:t>
            </a:r>
          </a:p>
          <a:p>
            <a:endParaRPr lang="ru-RU" sz="1100" baseline="-25000" dirty="0"/>
          </a:p>
          <a:p>
            <a:pPr algn="ctr"/>
            <a:r>
              <a:rPr lang="ru-RU" dirty="0" smtClean="0"/>
              <a:t>Баллы, полученные за ЕГЭ в 11 «А» классе </a:t>
            </a:r>
          </a:p>
          <a:p>
            <a:pPr algn="ctr"/>
            <a:r>
              <a:rPr lang="ru-RU" dirty="0" smtClean="0"/>
              <a:t>не превышают баллы, полученные учащимися </a:t>
            </a:r>
          </a:p>
          <a:p>
            <a:pPr algn="ctr"/>
            <a:r>
              <a:rPr lang="ru-RU" dirty="0" smtClean="0"/>
              <a:t>11 «Б» класса. То есть, достоверных различий нет. </a:t>
            </a:r>
            <a:endParaRPr lang="ru-RU" dirty="0"/>
          </a:p>
        </p:txBody>
      </p:sp>
      <p:sp>
        <p:nvSpPr>
          <p:cNvPr id="32" name="Rectangle 31"/>
          <p:cNvSpPr/>
          <p:nvPr/>
        </p:nvSpPr>
        <p:spPr>
          <a:xfrm>
            <a:off x="5710335" y="4257492"/>
            <a:ext cx="5964186" cy="168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Н</a:t>
            </a:r>
            <a:r>
              <a:rPr lang="ru-RU" sz="2400" b="1" baseline="-25000" dirty="0" smtClean="0"/>
              <a:t>1</a:t>
            </a:r>
            <a:endParaRPr lang="ru-RU" sz="2400" b="1" baseline="-25000" dirty="0"/>
          </a:p>
          <a:p>
            <a:endParaRPr lang="ru-RU" sz="1100" baseline="-25000" dirty="0"/>
          </a:p>
          <a:p>
            <a:pPr algn="ctr"/>
            <a:r>
              <a:rPr lang="ru-RU" dirty="0"/>
              <a:t>Баллы, полученные за ЕГЭ в 11 «А» классе </a:t>
            </a:r>
          </a:p>
          <a:p>
            <a:pPr algn="ctr"/>
            <a:r>
              <a:rPr lang="ru-RU" dirty="0" smtClean="0"/>
              <a:t>существенно отличаются от баллов, полученных </a:t>
            </a:r>
            <a:r>
              <a:rPr lang="ru-RU" dirty="0"/>
              <a:t>учащимися </a:t>
            </a:r>
            <a:r>
              <a:rPr lang="ru-RU" dirty="0" smtClean="0"/>
              <a:t>11 </a:t>
            </a:r>
            <a:r>
              <a:rPr lang="ru-RU" dirty="0"/>
              <a:t>«Б» класса. То есть, достоверных </a:t>
            </a:r>
            <a:r>
              <a:rPr lang="ru-RU" dirty="0" smtClean="0"/>
              <a:t>различия есть.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254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936595"/>
              </p:ext>
            </p:extLst>
          </p:nvPr>
        </p:nvGraphicFramePr>
        <p:xfrm>
          <a:off x="3105021" y="2088067"/>
          <a:ext cx="8127996" cy="293161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148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98</a:t>
                      </a:r>
                      <a:endParaRPr lang="ru-RU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96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Q-</a:t>
            </a:r>
            <a:r>
              <a:rPr lang="ru-RU" dirty="0"/>
              <a:t>Критерий Розенбаума</a:t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640" y="4201175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080726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24" y="4201175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382" y="4322133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156" y="4214713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900" y="4322133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850" y="4227153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144" y="4443091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416" y="4322133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836" y="4443091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524" y="2081336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388" y="2080726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902" y="2221815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526" y="2075116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508" y="2221815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144" y="2360221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406" y="2225634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426" y="2357571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988" y="2456260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852" y="2453547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300" y="2453547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292" y="4591944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493" y="4581497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663" y="4579504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9" name="TextBox 28"/>
          <p:cNvSpPr txBox="1"/>
          <p:nvPr/>
        </p:nvSpPr>
        <p:spPr>
          <a:xfrm>
            <a:off x="1065246" y="3263764"/>
            <a:ext cx="142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</a:t>
            </a:r>
            <a:r>
              <a:rPr lang="ru-RU" dirty="0" smtClean="0"/>
              <a:t>«А» класс</a:t>
            </a:r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1065246" y="1477926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065246" y="5350154"/>
            <a:ext cx="142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</a:t>
            </a:r>
            <a:r>
              <a:rPr lang="ru-RU" dirty="0" smtClean="0"/>
              <a:t>«Б» класс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892055" y="5350154"/>
            <a:ext cx="8601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r>
              <a:rPr lang="ru-RU" b="1" dirty="0" smtClean="0"/>
              <a:t> Шаг. Ранжируем учеников в каждом классе в зависимости от полученных баллов </a:t>
            </a:r>
          </a:p>
          <a:p>
            <a:pPr algn="ctr"/>
            <a:r>
              <a:rPr lang="ru-RU" b="1" dirty="0" smtClean="0"/>
              <a:t>от наибольшего к наименьшему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1316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54167E-6 -2.59259E-6 L 0.45494 0.0743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7" y="370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-2.59259E-6 L 0.37162 0.0743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1" y="370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45833E-6 -2.59259E-6 L 0.45143 0.0743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65" y="370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77556E-17 -4.44444E-6 L 0.55195 0.0537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91" y="268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04167E-6 3.33333E-6 L 0.69909 0.0752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8" y="375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70833E-6 -4.44444E-6 L 0.24414 0.0537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1" y="2685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58333E-6 -3.33333E-6 L 0.70313 0.0335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56" y="166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125E-6 2.59259E-6 L 0.1582 0.0532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4" y="266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95833E-6 -3.7037E-7 L 0.28243 0.0340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15" y="169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45833E-6 -2.22222E-6 L 0.16198 0.0196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9" y="97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6.25E-7 -7.40741E-7 L 0.57682 0.0199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41" y="99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29167E-6 -7.40741E-7 L 0.60338 0.0199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69" y="995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6.25E-7 0.00162 L 0.76133 -0.0453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60" y="-2361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125E-6 0.00162 L 0.23724 -0.0469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62" y="-2431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125E-6 0.00162 L 0.49896 -0.0648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48" y="-3333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875E-6 0.00162 L 0.67669 -0.0490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28" y="-254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6.25E-7 0.00162 L 0.40951 -0.06481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-333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16667E-7 0.00162 L 0.25742 -0.0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65" y="-2593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58333E-6 0.00162 L 0.37175 -0.0824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1" y="-421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66667E-6 0.00162 L 0.60208 -0.0657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04" y="-338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16667E-7 0.00162 L 0.50846 -0.0824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17" y="-4213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16667E-7 0.00162 L 0.16354 -0.1025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77" y="-5208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29167E-6 0.00162 L 0.57969 -0.1025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84" y="-5208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125E-6 0.00162 L 0.21641 -0.1023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20" y="-5208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1065246" y="1679822"/>
            <a:ext cx="10428074" cy="4359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Q-</a:t>
            </a:r>
            <a:r>
              <a:rPr lang="ru-RU" dirty="0"/>
              <a:t>Критерий Розенбаума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51726"/>
              </p:ext>
            </p:extLst>
          </p:nvPr>
        </p:nvGraphicFramePr>
        <p:xfrm>
          <a:off x="369098" y="4455043"/>
          <a:ext cx="11442288" cy="163741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  <a:gridCol w="476762"/>
              </a:tblGrid>
              <a:tr h="37213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b="1" dirty="0"/>
                    </a:p>
                  </a:txBody>
                  <a:tcPr anchor="ctr"/>
                </a:tc>
              </a:tr>
              <a:tr h="847125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14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</a:t>
                      </a:r>
                      <a:endParaRPr lang="ru-RU" sz="14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99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98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96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92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89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88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80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79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78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69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66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66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65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62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59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52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51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49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431969"/>
              </p:ext>
            </p:extLst>
          </p:nvPr>
        </p:nvGraphicFramePr>
        <p:xfrm>
          <a:off x="521309" y="1258728"/>
          <a:ext cx="8127996" cy="293161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148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98</a:t>
                      </a:r>
                      <a:endParaRPr lang="ru-RU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96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78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625" y="3059888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632" y="1774077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242" y="3053854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517" y="3059888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632" y="3064859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582" y="3059888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35" y="3047696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494" y="3059888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836" y="3054896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295" y="3054289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345" y="1747402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72" y="1780790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494" y="1798759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242" y="1798759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582" y="1774077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922" y="1801836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112" y="1780790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350" y="1798759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920" y="1782411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490" y="1774077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60" y="1774077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350" y="3050825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490" y="3054289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02" y="3064859"/>
            <a:ext cx="343692" cy="708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ight Brace 3"/>
          <p:cNvSpPr/>
          <p:nvPr/>
        </p:nvSpPr>
        <p:spPr>
          <a:xfrm rot="16200000">
            <a:off x="949198" y="3636252"/>
            <a:ext cx="223346" cy="1321888"/>
          </a:xfrm>
          <a:prstGeom prst="righ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ight Brace 35"/>
          <p:cNvSpPr/>
          <p:nvPr/>
        </p:nvSpPr>
        <p:spPr>
          <a:xfrm rot="16200000">
            <a:off x="11190324" y="3857964"/>
            <a:ext cx="227054" cy="874755"/>
          </a:xfrm>
          <a:prstGeom prst="righ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8725712" y="1414253"/>
            <a:ext cx="32363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Шаг</a:t>
            </a:r>
            <a:r>
              <a:rPr lang="en-US" b="1" dirty="0" smtClean="0"/>
              <a:t> 3</a:t>
            </a:r>
            <a:endParaRPr lang="ru-RU" b="1" dirty="0" smtClean="0"/>
          </a:p>
          <a:p>
            <a:endParaRPr lang="ru-RU" b="1" dirty="0" smtClean="0"/>
          </a:p>
          <a:p>
            <a:pPr algn="ctr"/>
            <a:r>
              <a:rPr lang="ru-RU" b="1" dirty="0" smtClean="0"/>
              <a:t>Объединяем и ранжируем учеников обоих классов в зависимости от полученных баллов от наибольшего к наименьшему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90792" y="378796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11133772" y="37879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1097280" y="1011981"/>
            <a:ext cx="103490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Шаг </a:t>
            </a:r>
            <a:r>
              <a:rPr lang="en-US" b="1" dirty="0" smtClean="0"/>
              <a:t>4</a:t>
            </a:r>
            <a:r>
              <a:rPr lang="ru-RU" b="1" dirty="0" smtClean="0"/>
              <a:t> 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Из таблицы определяем количество значений первого ряда (11 «А»), </a:t>
            </a:r>
            <a:r>
              <a:rPr lang="ru-RU" b="1" dirty="0" smtClean="0"/>
              <a:t>которые </a:t>
            </a:r>
            <a:r>
              <a:rPr lang="ru-RU" b="1" dirty="0"/>
              <a:t>больше максимального значения второго ряда (11 «Б»): S1 = 3</a:t>
            </a:r>
          </a:p>
          <a:p>
            <a:endParaRPr lang="ru-RU" b="1" dirty="0" smtClean="0"/>
          </a:p>
          <a:p>
            <a:r>
              <a:rPr lang="ru-RU" b="1" dirty="0" smtClean="0"/>
              <a:t>Определяем </a:t>
            </a:r>
            <a:r>
              <a:rPr lang="ru-RU" b="1" dirty="0"/>
              <a:t>количество значений второго </a:t>
            </a:r>
            <a:r>
              <a:rPr lang="ru-RU" b="1" dirty="0" smtClean="0"/>
              <a:t>ряда </a:t>
            </a:r>
            <a:r>
              <a:rPr lang="ru-RU" b="1" dirty="0"/>
              <a:t>(11 «Б»)</a:t>
            </a:r>
            <a:r>
              <a:rPr lang="ru-RU" b="1" dirty="0" smtClean="0"/>
              <a:t>, </a:t>
            </a:r>
            <a:r>
              <a:rPr lang="ru-RU" b="1" dirty="0"/>
              <a:t>которые ниже минимального значения первого </a:t>
            </a:r>
            <a:r>
              <a:rPr lang="ru-RU" b="1" dirty="0" smtClean="0"/>
              <a:t>ряда </a:t>
            </a:r>
            <a:r>
              <a:rPr lang="ru-RU" b="1" dirty="0"/>
              <a:t>(11 «А»)</a:t>
            </a:r>
            <a:r>
              <a:rPr lang="ru-RU" b="1" dirty="0" smtClean="0"/>
              <a:t>:   </a:t>
            </a:r>
            <a:r>
              <a:rPr lang="ru-RU" b="1" dirty="0"/>
              <a:t>S2 = 2</a:t>
            </a:r>
          </a:p>
          <a:p>
            <a:endParaRPr lang="ru-RU" b="1" dirty="0" smtClean="0"/>
          </a:p>
          <a:p>
            <a:r>
              <a:rPr lang="ru-RU" b="1" dirty="0" smtClean="0"/>
              <a:t>Вычисляем </a:t>
            </a:r>
            <a:r>
              <a:rPr lang="ru-RU" b="1" dirty="0" err="1"/>
              <a:t>Qэмп</a:t>
            </a:r>
            <a:r>
              <a:rPr lang="ru-RU" b="1" dirty="0"/>
              <a:t>. по формуле: </a:t>
            </a:r>
            <a:r>
              <a:rPr lang="ru-RU" b="1" dirty="0" err="1"/>
              <a:t>Qэмп</a:t>
            </a:r>
            <a:r>
              <a:rPr lang="ru-RU" b="1" dirty="0"/>
              <a:t> = S1 + S2</a:t>
            </a:r>
            <a:r>
              <a:rPr lang="ru-RU" b="1" dirty="0" smtClean="0"/>
              <a:t>.</a:t>
            </a:r>
          </a:p>
          <a:p>
            <a:endParaRPr lang="ru-RU" b="1" dirty="0"/>
          </a:p>
          <a:p>
            <a:pPr algn="ctr"/>
            <a:r>
              <a:rPr lang="ru-RU" b="1" dirty="0" err="1"/>
              <a:t>Qэмп</a:t>
            </a:r>
            <a:r>
              <a:rPr lang="ru-RU" b="1" dirty="0"/>
              <a:t> </a:t>
            </a:r>
            <a:r>
              <a:rPr lang="ru-RU" b="1" dirty="0" smtClean="0"/>
              <a:t>=3+2=5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8232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00162 L 0.22474 0.26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85" y="134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3 0.00162 L 0.1918 0.4555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3" y="2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162 L 0.23998 0.270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92" y="1344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00162 L 0.2569 0.269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99" y="1340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11111E-6 L 0.26823 0.2657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1" y="1328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83 -0.00163 L 0.19545 0.2666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4" y="1340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-4.81481E-6 L 0.28503 0.271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79" y="1356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4.81481E-6 L 0.1375 0.2682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23" y="1340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7.40741E-7 L 0.15013 0.2689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1344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4 -0.00162 L 0.10339 0.2687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26" y="1351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1.48148E-6 L 0.20703 0.4594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99" y="2296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0162 L 0.10651 0.454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2280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0.00324 L 0.05807 0.453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3" y="2252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00324 L 0.12292 0.4518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76" y="2275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3.33333E-6 L 0.1168 0.4555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85" y="22778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83 -0.00162 L 0.03308 0.4513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2263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4 -2.59259E-6 L 0.10052 0.4546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83" y="22731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0324 L 0.00651 0.4518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2275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4.07407E-6 L -0.0539 0.454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7" y="2270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3.33333E-6 L -0.03711 0.4555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" y="2277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3.33333E-6 L -0.0207 0.4555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9" y="2277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00162 L 0.12474 0.2694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85" y="1338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7.40741E-7 L 0.0806 0.2689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84" y="1344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0.00162 L 0.09753 0.2673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70" y="1328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6" grpId="0" animBg="1"/>
      <p:bldP spid="37" grpId="0"/>
      <p:bldP spid="30" grpId="0"/>
      <p:bldP spid="38" grpId="0"/>
      <p:bldP spid="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a56e9f7ec3a4b3791d6032ed57a246aa7c03e"/>
  <p:tag name="ISPRING_RESOURCE_PATHS_HASH_PRESENTER" val="5e7ed435256ab56be814e356074dc1752235bb1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360</TotalTime>
  <Words>580</Words>
  <Application>Microsoft Office PowerPoint</Application>
  <PresentationFormat>Произвольный</PresentationFormat>
  <Paragraphs>205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Retrospect</vt:lpstr>
      <vt:lpstr>Основы математической статистики</vt:lpstr>
      <vt:lpstr>Презентация PowerPoint</vt:lpstr>
      <vt:lpstr>Проверка статистических гипотез </vt:lpstr>
      <vt:lpstr>Непараметрические статистики </vt:lpstr>
      <vt:lpstr>Непараметрические статистики </vt:lpstr>
      <vt:lpstr>Презентация PowerPoint</vt:lpstr>
      <vt:lpstr>Q-Критерий Розенбаума </vt:lpstr>
      <vt:lpstr>Q-Критерий Розенбаума </vt:lpstr>
      <vt:lpstr>Q-Критерий Розенбаума </vt:lpstr>
      <vt:lpstr>Q-Критерий Розенбаума </vt:lpstr>
      <vt:lpstr>Q-Критерий Розенбаума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математической статистики</dc:title>
  <dc:creator>Евгений</dc:creator>
  <cp:lastModifiedBy>vl</cp:lastModifiedBy>
  <cp:revision>44</cp:revision>
  <dcterms:created xsi:type="dcterms:W3CDTF">2014-06-07T10:14:01Z</dcterms:created>
  <dcterms:modified xsi:type="dcterms:W3CDTF">2015-03-31T15:26:03Z</dcterms:modified>
</cp:coreProperties>
</file>